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83" r:id="rId3"/>
    <p:sldId id="289" r:id="rId4"/>
    <p:sldId id="281" r:id="rId5"/>
    <p:sldId id="290" r:id="rId6"/>
    <p:sldId id="284" r:id="rId7"/>
    <p:sldId id="262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/>
        </p14:section>
        <p14:section name="Обзор и цели" id="{ABA716BF-3A5C-4ADB-94C9-CFEF84EBA240}">
          <p14:sldIdLst>
            <p14:sldId id="261"/>
            <p14:sldId id="283"/>
            <p14:sldId id="289"/>
            <p14:sldId id="281"/>
            <p14:sldId id="290"/>
            <p14:sldId id="284"/>
            <p14:sldId id="262"/>
          </p14:sldIdLst>
        </p14:section>
        <p14:section name="Раздел 1" id="{6D9936A3-3945-4757-BC8B-B5C252D8E036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FF3300"/>
    <a:srgbClr val="009ED6"/>
    <a:srgbClr val="66FFFF"/>
    <a:srgbClr val="CCFFCC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436" autoAdjust="0"/>
  </p:normalViewPr>
  <p:slideViewPr>
    <p:cSldViewPr>
      <p:cViewPr>
        <p:scale>
          <a:sx n="80" d="100"/>
          <a:sy n="80" d="100"/>
        </p:scale>
        <p:origin x="-9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Лист1!$B$2:$S$2</c:f>
              <c:strCache>
                <c:ptCount val="18"/>
                <c:pt idx="0">
                  <c:v>Т-11С</c:v>
                </c:pt>
                <c:pt idx="1">
                  <c:v>Э-12С</c:v>
                </c:pt>
                <c:pt idx="2">
                  <c:v>Т-21С</c:v>
                </c:pt>
                <c:pt idx="3">
                  <c:v>А-13</c:v>
                </c:pt>
                <c:pt idx="4">
                  <c:v>А-14</c:v>
                </c:pt>
                <c:pt idx="5">
                  <c:v>Л-15</c:v>
                </c:pt>
                <c:pt idx="6">
                  <c:v>Д-16</c:v>
                </c:pt>
                <c:pt idx="7">
                  <c:v>К-18</c:v>
                </c:pt>
                <c:pt idx="8">
                  <c:v>А-23</c:v>
                </c:pt>
                <c:pt idx="9">
                  <c:v>А-24</c:v>
                </c:pt>
                <c:pt idx="10">
                  <c:v>Л-25</c:v>
                </c:pt>
                <c:pt idx="11">
                  <c:v>Д-26</c:v>
                </c:pt>
                <c:pt idx="12">
                  <c:v>К-28</c:v>
                </c:pt>
                <c:pt idx="13">
                  <c:v>А-33</c:v>
                </c:pt>
                <c:pt idx="14">
                  <c:v>А-34</c:v>
                </c:pt>
                <c:pt idx="15">
                  <c:v>Л-35</c:v>
                </c:pt>
                <c:pt idx="16">
                  <c:v>Д-36</c:v>
                </c:pt>
                <c:pt idx="17">
                  <c:v>М-37</c:v>
                </c:pt>
              </c:strCache>
            </c:strRef>
          </c:cat>
          <c:val>
            <c:numRef>
              <c:f>Лист1!$B$3:$S$3</c:f>
              <c:numCache>
                <c:formatCode>General</c:formatCode>
                <c:ptCount val="18"/>
                <c:pt idx="0">
                  <c:v>95</c:v>
                </c:pt>
                <c:pt idx="1">
                  <c:v>92</c:v>
                </c:pt>
                <c:pt idx="2">
                  <c:v>83</c:v>
                </c:pt>
                <c:pt idx="3">
                  <c:v>73.900000000000006</c:v>
                </c:pt>
                <c:pt idx="4">
                  <c:v>83.3</c:v>
                </c:pt>
                <c:pt idx="5">
                  <c:v>84</c:v>
                </c:pt>
                <c:pt idx="6">
                  <c:v>76</c:v>
                </c:pt>
                <c:pt idx="7">
                  <c:v>92</c:v>
                </c:pt>
                <c:pt idx="8">
                  <c:v>82.6</c:v>
                </c:pt>
                <c:pt idx="9">
                  <c:v>80.900000000000006</c:v>
                </c:pt>
                <c:pt idx="10">
                  <c:v>85.7</c:v>
                </c:pt>
                <c:pt idx="11">
                  <c:v>76.900000000000006</c:v>
                </c:pt>
                <c:pt idx="12">
                  <c:v>80</c:v>
                </c:pt>
                <c:pt idx="13">
                  <c:v>92.3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Лист1!$B$2:$S$2</c:f>
              <c:strCache>
                <c:ptCount val="18"/>
                <c:pt idx="0">
                  <c:v>Т-11С</c:v>
                </c:pt>
                <c:pt idx="1">
                  <c:v>Э-12С</c:v>
                </c:pt>
                <c:pt idx="2">
                  <c:v>Т-21С</c:v>
                </c:pt>
                <c:pt idx="3">
                  <c:v>А-13</c:v>
                </c:pt>
                <c:pt idx="4">
                  <c:v>А-14</c:v>
                </c:pt>
                <c:pt idx="5">
                  <c:v>Л-15</c:v>
                </c:pt>
                <c:pt idx="6">
                  <c:v>Д-16</c:v>
                </c:pt>
                <c:pt idx="7">
                  <c:v>К-18</c:v>
                </c:pt>
                <c:pt idx="8">
                  <c:v>А-23</c:v>
                </c:pt>
                <c:pt idx="9">
                  <c:v>А-24</c:v>
                </c:pt>
                <c:pt idx="10">
                  <c:v>Л-25</c:v>
                </c:pt>
                <c:pt idx="11">
                  <c:v>Д-26</c:v>
                </c:pt>
                <c:pt idx="12">
                  <c:v>К-28</c:v>
                </c:pt>
                <c:pt idx="13">
                  <c:v>А-33</c:v>
                </c:pt>
                <c:pt idx="14">
                  <c:v>А-34</c:v>
                </c:pt>
                <c:pt idx="15">
                  <c:v>Л-35</c:v>
                </c:pt>
                <c:pt idx="16">
                  <c:v>Д-36</c:v>
                </c:pt>
                <c:pt idx="17">
                  <c:v>М-37</c:v>
                </c:pt>
              </c:strCache>
            </c:strRef>
          </c:cat>
          <c:val>
            <c:numRef>
              <c:f>Лист1!$B$4:$S$4</c:f>
              <c:numCache>
                <c:formatCode>General</c:formatCode>
                <c:ptCount val="18"/>
                <c:pt idx="0">
                  <c:v>50</c:v>
                </c:pt>
                <c:pt idx="1">
                  <c:v>62.5</c:v>
                </c:pt>
                <c:pt idx="2">
                  <c:v>62.5</c:v>
                </c:pt>
                <c:pt idx="3">
                  <c:v>30.4</c:v>
                </c:pt>
                <c:pt idx="4">
                  <c:v>16.600000000000001</c:v>
                </c:pt>
                <c:pt idx="5">
                  <c:v>28</c:v>
                </c:pt>
                <c:pt idx="6">
                  <c:v>12</c:v>
                </c:pt>
                <c:pt idx="7">
                  <c:v>40</c:v>
                </c:pt>
                <c:pt idx="8">
                  <c:v>21</c:v>
                </c:pt>
                <c:pt idx="9">
                  <c:v>19</c:v>
                </c:pt>
                <c:pt idx="10">
                  <c:v>42.5</c:v>
                </c:pt>
                <c:pt idx="11">
                  <c:v>23</c:v>
                </c:pt>
                <c:pt idx="12">
                  <c:v>10</c:v>
                </c:pt>
                <c:pt idx="13">
                  <c:v>14.2</c:v>
                </c:pt>
                <c:pt idx="14">
                  <c:v>11.7</c:v>
                </c:pt>
                <c:pt idx="15">
                  <c:v>28.5</c:v>
                </c:pt>
                <c:pt idx="16">
                  <c:v>40</c:v>
                </c:pt>
                <c:pt idx="17">
                  <c:v>28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43552"/>
        <c:axId val="23527808"/>
        <c:axId val="0"/>
      </c:bar3DChart>
      <c:catAx>
        <c:axId val="215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27808"/>
        <c:crosses val="autoZero"/>
        <c:auto val="1"/>
        <c:lblAlgn val="ctr"/>
        <c:lblOffset val="100"/>
        <c:noMultiLvlLbl val="0"/>
      </c:catAx>
      <c:valAx>
        <c:axId val="2352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4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Лист1!$A$30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15900" dist="50800" dir="5400000" algn="ctr" rotWithShape="0">
                <a:srgbClr val="000000">
                  <a:alpha val="56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Лист1!$B$29:$E$29</c:f>
              <c:strCache>
                <c:ptCount val="4"/>
                <c:pt idx="0">
                  <c:v>СПО</c:v>
                </c:pt>
                <c:pt idx="1">
                  <c:v>1 курс НПО</c:v>
                </c:pt>
                <c:pt idx="2">
                  <c:v>2 курс НПО</c:v>
                </c:pt>
                <c:pt idx="3">
                  <c:v>3 курс НПО</c:v>
                </c:pt>
              </c:strCache>
            </c:strRef>
          </c:cat>
          <c:val>
            <c:numRef>
              <c:f>Лист1!$B$30:$E$30</c:f>
              <c:numCache>
                <c:formatCode>General</c:formatCode>
                <c:ptCount val="4"/>
                <c:pt idx="0">
                  <c:v>90.1</c:v>
                </c:pt>
                <c:pt idx="1">
                  <c:v>81.8</c:v>
                </c:pt>
                <c:pt idx="2">
                  <c:v>81</c:v>
                </c:pt>
                <c:pt idx="3">
                  <c:v>98.4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Лист1!$A$31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Лист1!$B$29:$E$29</c:f>
              <c:strCache>
                <c:ptCount val="4"/>
                <c:pt idx="0">
                  <c:v>СПО</c:v>
                </c:pt>
                <c:pt idx="1">
                  <c:v>1 курс НПО</c:v>
                </c:pt>
                <c:pt idx="2">
                  <c:v>2 курс НПО</c:v>
                </c:pt>
                <c:pt idx="3">
                  <c:v>3 курс НПО</c:v>
                </c:pt>
              </c:strCache>
            </c:strRef>
          </c:cat>
          <c:val>
            <c:numRef>
              <c:f>Лист1!$B$31:$E$31</c:f>
              <c:numCache>
                <c:formatCode>General</c:formatCode>
                <c:ptCount val="4"/>
                <c:pt idx="0">
                  <c:v>58.3</c:v>
                </c:pt>
                <c:pt idx="1">
                  <c:v>25.4</c:v>
                </c:pt>
                <c:pt idx="2">
                  <c:v>21.3</c:v>
                </c:pt>
                <c:pt idx="3">
                  <c:v>24.5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19872"/>
        <c:axId val="27921408"/>
        <c:axId val="0"/>
      </c:bar3DChart>
      <c:catAx>
        <c:axId val="279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1408"/>
        <c:crosses val="autoZero"/>
        <c:auto val="1"/>
        <c:lblAlgn val="ctr"/>
        <c:lblOffset val="100"/>
        <c:noMultiLvlLbl val="0"/>
      </c:catAx>
      <c:valAx>
        <c:axId val="2792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1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Лист2!$A$7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Лист2!$B$6:$E$6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Лист2!$B$7:$E$7</c:f>
              <c:numCache>
                <c:formatCode>General</c:formatCode>
                <c:ptCount val="4"/>
                <c:pt idx="1">
                  <c:v>90.2</c:v>
                </c:pt>
                <c:pt idx="2">
                  <c:v>84</c:v>
                </c:pt>
                <c:pt idx="3">
                  <c:v>87.8</c:v>
                </c:pt>
              </c:numCache>
            </c:numRef>
          </c:val>
        </c:ser>
        <c:ser>
          <c:idx val="1"/>
          <c:order val="1"/>
          <c:tx>
            <c:strRef>
              <c:f>Лист2!$A$8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Лист2!$B$6:$E$6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Лист2!$B$8:$E$8</c:f>
              <c:numCache>
                <c:formatCode>General</c:formatCode>
                <c:ptCount val="4"/>
                <c:pt idx="1">
                  <c:v>61.3</c:v>
                </c:pt>
                <c:pt idx="2">
                  <c:v>23.3</c:v>
                </c:pt>
                <c:pt idx="3">
                  <c:v>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14336"/>
        <c:axId val="28415872"/>
        <c:axId val="0"/>
      </c:bar3DChart>
      <c:catAx>
        <c:axId val="284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15872"/>
        <c:crosses val="autoZero"/>
        <c:auto val="1"/>
        <c:lblAlgn val="ctr"/>
        <c:lblOffset val="100"/>
        <c:noMultiLvlLbl val="0"/>
      </c:catAx>
      <c:valAx>
        <c:axId val="284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Средняя оценка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0"/>
                  <c:y val="-1.8408941485864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42524809878E-17"/>
                  <c:y val="-3.1558185404339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42524809878E-17"/>
                  <c:y val="-4.207758053911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57183418512625E-3"/>
                  <c:y val="-3.944773175542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171493469619535E-2"/>
                  <c:y val="-3.418803418803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035775127768313E-2"/>
                  <c:y val="-3.418803418803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428733674049669E-3"/>
                  <c:y val="-3.155818540433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6785917092561046E-3"/>
                  <c:y val="-3.1558185404339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428733674050502E-3"/>
                  <c:y val="-3.155818540433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6785917092561046E-3"/>
                  <c:y val="-3.155818540433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9500283929587121E-3"/>
                  <c:y val="-3.944773175542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Лист1!$A$3:$A$15</c:f>
              <c:strCache>
                <c:ptCount val="13"/>
                <c:pt idx="0">
                  <c:v>Смоленцева Л.С.</c:v>
                </c:pt>
                <c:pt idx="1">
                  <c:v>Кучеров В.Б.</c:v>
                </c:pt>
                <c:pt idx="2">
                  <c:v>Комаров И.М.</c:v>
                </c:pt>
                <c:pt idx="3">
                  <c:v>Нисковский А.А.</c:v>
                </c:pt>
                <c:pt idx="4">
                  <c:v>Баталова Л.П.</c:v>
                </c:pt>
                <c:pt idx="5">
                  <c:v>Пуриш А.Ю.</c:v>
                </c:pt>
                <c:pt idx="6">
                  <c:v>Лопащук М.И.</c:v>
                </c:pt>
                <c:pt idx="7">
                  <c:v>Тарабукин С.И.</c:v>
                </c:pt>
                <c:pt idx="8">
                  <c:v>Артеева М.Е.</c:v>
                </c:pt>
                <c:pt idx="9">
                  <c:v>Пунегова Л.Л.</c:v>
                </c:pt>
                <c:pt idx="10">
                  <c:v>Коваленко Ж.Д.</c:v>
                </c:pt>
                <c:pt idx="11">
                  <c:v>Касева Н.Н.</c:v>
                </c:pt>
                <c:pt idx="12">
                  <c:v>Медведева С.Н.</c:v>
                </c:pt>
              </c:strCache>
            </c:strRef>
          </c:cat>
          <c:val>
            <c:numRef>
              <c:f>Лист1!$B$3:$B$15</c:f>
              <c:numCache>
                <c:formatCode>0.00</c:formatCode>
                <c:ptCount val="13"/>
                <c:pt idx="0">
                  <c:v>4</c:v>
                </c:pt>
                <c:pt idx="1">
                  <c:v>3.8</c:v>
                </c:pt>
                <c:pt idx="2">
                  <c:v>3.7</c:v>
                </c:pt>
                <c:pt idx="3">
                  <c:v>3.6</c:v>
                </c:pt>
                <c:pt idx="4">
                  <c:v>3.57</c:v>
                </c:pt>
                <c:pt idx="5">
                  <c:v>3.55</c:v>
                </c:pt>
                <c:pt idx="6">
                  <c:v>3.55</c:v>
                </c:pt>
                <c:pt idx="7">
                  <c:v>3.5</c:v>
                </c:pt>
                <c:pt idx="8">
                  <c:v>3.47</c:v>
                </c:pt>
                <c:pt idx="9">
                  <c:v>3.42</c:v>
                </c:pt>
                <c:pt idx="10">
                  <c:v>3.4</c:v>
                </c:pt>
                <c:pt idx="11">
                  <c:v>3.3</c:v>
                </c:pt>
                <c:pt idx="12">
                  <c:v>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77056"/>
        <c:axId val="108078592"/>
      </c:lineChart>
      <c:catAx>
        <c:axId val="10807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78592"/>
        <c:crosses val="autoZero"/>
        <c:auto val="1"/>
        <c:lblAlgn val="ctr"/>
        <c:lblOffset val="100"/>
        <c:noMultiLvlLbl val="0"/>
      </c:catAx>
      <c:valAx>
        <c:axId val="108078592"/>
        <c:scaling>
          <c:orientation val="minMax"/>
          <c:max val="4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70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31.03.2014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4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7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7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3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2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6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14712" cy="2562225"/>
          </a:xfrm>
        </p:spPr>
      </p:sp>
    </p:spTree>
    <p:extLst>
      <p:ext uri="{BB962C8B-B14F-4D97-AF65-F5344CB8AC3E}">
        <p14:creationId xmlns:p14="http://schemas.microsoft.com/office/powerpoint/2010/main" val="153011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31.03.2014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332656"/>
            <a:ext cx="705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Успеваемость обучающихся за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полугодие 2013-2014 г.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43893"/>
              </p:ext>
            </p:extLst>
          </p:nvPr>
        </p:nvGraphicFramePr>
        <p:xfrm>
          <a:off x="683567" y="836706"/>
          <a:ext cx="8352928" cy="5875014"/>
        </p:xfrm>
        <a:graphic>
          <a:graphicData uri="http://schemas.openxmlformats.org/drawingml/2006/table">
            <a:tbl>
              <a:tblPr firstRow="1" firstCol="1" bandRow="1"/>
              <a:tblGrid>
                <a:gridCol w="635136"/>
                <a:gridCol w="423422"/>
                <a:gridCol w="1674313"/>
                <a:gridCol w="507490"/>
                <a:gridCol w="504056"/>
                <a:gridCol w="504056"/>
                <a:gridCol w="432048"/>
                <a:gridCol w="576064"/>
                <a:gridCol w="576064"/>
                <a:gridCol w="2520279"/>
              </a:tblGrid>
              <a:tr h="44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человек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аттестовано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аттестовано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«4»и «5»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Классный руководитель, мастер п/о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Т11-С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ТОиР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а/м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 М.А.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Э-12С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ТЭ подъемно-транспортных машин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Смоленцева Л.С.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Т-21С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ТОиР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а/м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Т.Е.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курс (НПО)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«Автомеханик»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Нисковский А.А. Зайцев А.А.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«Автомеханик»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Комаров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И.М.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Поповцев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ЛЗМ»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Столяров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А.В. Евдоченко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Д-16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ДСМ»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крана»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Коваленко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Ж.Д.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Корсунь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курс (НПО)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Д-26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ДСМ»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Тарабукин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С.И. Агафонов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крана»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Кучеров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В.Б.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Крючек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ЛЗМ»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Артеева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М.Е. Петров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«Автомеханик»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Касева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Н.Н. Талин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А.П.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«Автомеханик»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Костромина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Е.Н. Старцев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курс (НПО)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«Автомеханик»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Коновалов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П.П.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Плишкин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«Автомеханик»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Богданова Н.В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Паташов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ЛЗМ»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Медведева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С.Н.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Плехов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Д-36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ДСМ»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Лопащук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Булышев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М-37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«Машинист крана»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Баталова Л.П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Петров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04" marR="2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352" y="75982"/>
            <a:ext cx="128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1331640" y="260648"/>
            <a:ext cx="6255488" cy="743507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Сравнительные показатели успеваемости по группам 2013-2014 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полугодие) 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уч.год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267113"/>
              </p:ext>
            </p:extLst>
          </p:nvPr>
        </p:nvGraphicFramePr>
        <p:xfrm>
          <a:off x="251520" y="1004155"/>
          <a:ext cx="8784976" cy="552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75982"/>
            <a:ext cx="128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Текст 4"/>
          <p:cNvSpPr txBox="1">
            <a:spLocks/>
          </p:cNvSpPr>
          <p:nvPr/>
        </p:nvSpPr>
        <p:spPr>
          <a:xfrm>
            <a:off x="1331640" y="381237"/>
            <a:ext cx="6255488" cy="743507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Сравнительные показатели успеваемости по курсам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2013-2014 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полугодие) 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уч.год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786839"/>
              </p:ext>
            </p:extLst>
          </p:nvPr>
        </p:nvGraphicFramePr>
        <p:xfrm>
          <a:off x="251519" y="908720"/>
          <a:ext cx="852094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75982"/>
            <a:ext cx="128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117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93" y="620688"/>
            <a:ext cx="62611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815"/>
              </p:ext>
            </p:extLst>
          </p:nvPr>
        </p:nvGraphicFramePr>
        <p:xfrm>
          <a:off x="395536" y="2492896"/>
          <a:ext cx="6697432" cy="2736303"/>
        </p:xfrm>
        <a:graphic>
          <a:graphicData uri="http://schemas.openxmlformats.org/drawingml/2006/table">
            <a:tbl>
              <a:tblPr firstRow="1" firstCol="1" bandRow="1"/>
              <a:tblGrid>
                <a:gridCol w="1511566"/>
                <a:gridCol w="864590"/>
                <a:gridCol w="864590"/>
                <a:gridCol w="863753"/>
                <a:gridCol w="863753"/>
                <a:gridCol w="864590"/>
                <a:gridCol w="864590"/>
              </a:tblGrid>
              <a:tr h="5392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Кач.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Кач.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Кач.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курс – 122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курс – 98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курс – 65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75982"/>
            <a:ext cx="128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3056" y="44624"/>
            <a:ext cx="7765662" cy="16476125"/>
          </a:xfrm>
          <a:prstGeom prst="rect">
            <a:avLst/>
          </a:prstGeom>
        </p:spPr>
      </p:pic>
      <p:sp>
        <p:nvSpPr>
          <p:cNvPr id="4" name="Текст 4"/>
          <p:cNvSpPr txBox="1">
            <a:spLocks/>
          </p:cNvSpPr>
          <p:nvPr/>
        </p:nvSpPr>
        <p:spPr>
          <a:xfrm>
            <a:off x="1331640" y="165213"/>
            <a:ext cx="6255488" cy="743507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Сравнительные показатели успеваемости по техникуму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2010-2013 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полугодие) 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уч.год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909718"/>
              </p:ext>
            </p:extLst>
          </p:nvPr>
        </p:nvGraphicFramePr>
        <p:xfrm>
          <a:off x="611560" y="1196752"/>
          <a:ext cx="80648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75982"/>
            <a:ext cx="1373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25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1331640" y="548680"/>
            <a:ext cx="6255488" cy="743507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Georgia"/>
              </a:rPr>
              <a:t>Результаты административных контрольных работ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Georgia"/>
              </a:rPr>
              <a:t>Средний бал успеваемости по дисциплинам в группах преподавателей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2013-2014 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/>
              </a:rPr>
              <a:t>семестр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 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уч.год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25891"/>
              </p:ext>
            </p:extLst>
          </p:nvPr>
        </p:nvGraphicFramePr>
        <p:xfrm>
          <a:off x="251520" y="1982657"/>
          <a:ext cx="8784976" cy="3971361"/>
        </p:xfrm>
        <a:graphic>
          <a:graphicData uri="http://schemas.openxmlformats.org/drawingml/2006/table">
            <a:tbl>
              <a:tblPr firstRow="1" firstCol="1" bandRow="1"/>
              <a:tblGrid>
                <a:gridCol w="1141348"/>
                <a:gridCol w="418804"/>
                <a:gridCol w="418185"/>
                <a:gridCol w="418804"/>
                <a:gridCol w="414473"/>
                <a:gridCol w="414473"/>
                <a:gridCol w="410762"/>
                <a:gridCol w="442310"/>
                <a:gridCol w="423134"/>
                <a:gridCol w="429320"/>
                <a:gridCol w="423134"/>
                <a:gridCol w="429320"/>
                <a:gridCol w="429320"/>
                <a:gridCol w="429320"/>
                <a:gridCol w="429320"/>
                <a:gridCol w="448497"/>
                <a:gridCol w="613668"/>
                <a:gridCol w="650784"/>
              </a:tblGrid>
              <a:tr h="627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Т-11с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Э-12с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Т-21с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А-10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А-13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А-14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Л-15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Д-16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К-18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Д-16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К-28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Л-25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А-23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А-24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Д-26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писавших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Коваленко Ж.Д.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Пунегова Л.Л. 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Баталова Л.П.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3.57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Лопащук М.И.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Медведева С.Н.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Комаров И.М.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Пуриш А.Ю.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Смоленцева Л.С.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Кучеров В.Б.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Касева Н.Н.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Нисковский А.А.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3.58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Тарабукин С.И.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Артеева М.Е.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Костромина Е.Н.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 не сдан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Шумилов Г.Н.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 не сдан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Столяров А.В.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 не сдан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75982"/>
            <a:ext cx="1366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226437"/>
              </p:ext>
            </p:extLst>
          </p:nvPr>
        </p:nvGraphicFramePr>
        <p:xfrm>
          <a:off x="683567" y="1014412"/>
          <a:ext cx="8280921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4"/>
          <p:cNvSpPr txBox="1">
            <a:spLocks/>
          </p:cNvSpPr>
          <p:nvPr/>
        </p:nvSpPr>
        <p:spPr>
          <a:xfrm>
            <a:off x="1475656" y="260648"/>
            <a:ext cx="6255488" cy="743507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Georgia"/>
              </a:rPr>
              <a:t>Средний бал успеваемости по предметам преподавателей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2013-2014 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полугодие) 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уч.год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75982"/>
            <a:ext cx="1373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774</Words>
  <Application>Microsoft Office PowerPoint</Application>
  <PresentationFormat>Экран (4:3)</PresentationFormat>
  <Paragraphs>566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2013-01-23T05:08:03Z</dcterms:created>
  <dcterms:modified xsi:type="dcterms:W3CDTF">2014-03-31T12:18:24Z</dcterms:modified>
</cp:coreProperties>
</file>